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7" r:id="rId3"/>
    <p:sldId id="282" r:id="rId4"/>
    <p:sldId id="280" r:id="rId5"/>
    <p:sldId id="273" r:id="rId6"/>
    <p:sldId id="293" r:id="rId7"/>
    <p:sldId id="267" r:id="rId8"/>
    <p:sldId id="271" r:id="rId9"/>
    <p:sldId id="289" r:id="rId10"/>
    <p:sldId id="290" r:id="rId11"/>
    <p:sldId id="291" r:id="rId12"/>
    <p:sldId id="261" r:id="rId13"/>
    <p:sldId id="270" r:id="rId14"/>
    <p:sldId id="285" r:id="rId15"/>
    <p:sldId id="275" r:id="rId16"/>
    <p:sldId id="288" r:id="rId17"/>
    <p:sldId id="262" r:id="rId18"/>
    <p:sldId id="263" r:id="rId19"/>
    <p:sldId id="25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snapToGrid="0" snapToObjects="1">
      <p:cViewPr>
        <p:scale>
          <a:sx n="110" d="100"/>
          <a:sy n="110" d="100"/>
        </p:scale>
        <p:origin x="-1554"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7687EC-213E-2049-A789-9796D9B58DF8}"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B4058-E559-EE4B-AE3E-F9CC57D9948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7687EC-213E-2049-A789-9796D9B58DF8}"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B4058-E559-EE4B-AE3E-F9CC57D9948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7687EC-213E-2049-A789-9796D9B58DF8}"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B4058-E559-EE4B-AE3E-F9CC57D9948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7687EC-213E-2049-A789-9796D9B58DF8}"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B4058-E559-EE4B-AE3E-F9CC57D9948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7687EC-213E-2049-A789-9796D9B58DF8}"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B4058-E559-EE4B-AE3E-F9CC57D9948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7687EC-213E-2049-A789-9796D9B58DF8}"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B4058-E559-EE4B-AE3E-F9CC57D9948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7687EC-213E-2049-A789-9796D9B58DF8}" type="datetimeFigureOut">
              <a:rPr lang="en-US" smtClean="0"/>
              <a:t>3/6/2015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B4058-E559-EE4B-AE3E-F9CC57D9948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7687EC-213E-2049-A789-9796D9B58DF8}" type="datetimeFigureOut">
              <a:rPr lang="en-US" smtClean="0"/>
              <a:t>3/6/2015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B4058-E559-EE4B-AE3E-F9CC57D9948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687EC-213E-2049-A789-9796D9B58DF8}" type="datetimeFigureOut">
              <a:rPr lang="en-US" smtClean="0"/>
              <a:t>3/6/2015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B4058-E559-EE4B-AE3E-F9CC57D9948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7687EC-213E-2049-A789-9796D9B58DF8}"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B4058-E559-EE4B-AE3E-F9CC57D9948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7687EC-213E-2049-A789-9796D9B58DF8}"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B4058-E559-EE4B-AE3E-F9CC57D9948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687EC-213E-2049-A789-9796D9B58DF8}" type="datetimeFigureOut">
              <a:rPr lang="en-US" smtClean="0"/>
              <a:t>3/6/2015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B4058-E559-EE4B-AE3E-F9CC57D9948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13130"/>
            <a:ext cx="7772400" cy="3110593"/>
          </a:xfrm>
        </p:spPr>
        <p:txBody>
          <a:bodyPr>
            <a:normAutofit/>
          </a:bodyPr>
          <a:lstStyle/>
          <a:p>
            <a:r>
              <a:rPr lang="en-US" dirty="0" smtClean="0">
                <a:solidFill>
                  <a:schemeClr val="accent1"/>
                </a:solidFill>
              </a:rPr>
              <a:t>The Columbian Women: </a:t>
            </a:r>
            <a:br>
              <a:rPr lang="en-US" dirty="0" smtClean="0">
                <a:solidFill>
                  <a:schemeClr val="accent1"/>
                </a:solidFill>
              </a:rPr>
            </a:br>
            <a:r>
              <a:rPr lang="en-US" dirty="0" smtClean="0">
                <a:solidFill>
                  <a:schemeClr val="accent1"/>
                </a:solidFill>
              </a:rPr>
              <a:t>A Historical Sketch</a:t>
            </a:r>
            <a:endParaRPr lang="en-US" dirty="0">
              <a:solidFill>
                <a:schemeClr val="accent1"/>
              </a:solidFill>
            </a:endParaRPr>
          </a:p>
        </p:txBody>
      </p:sp>
      <p:sp>
        <p:nvSpPr>
          <p:cNvPr id="3" name="Subtitle 2"/>
          <p:cNvSpPr>
            <a:spLocks noGrp="1"/>
          </p:cNvSpPr>
          <p:nvPr>
            <p:ph type="subTitle" idx="1"/>
          </p:nvPr>
        </p:nvSpPr>
        <p:spPr>
          <a:xfrm>
            <a:off x="1371600" y="4359563"/>
            <a:ext cx="6400800" cy="1752600"/>
          </a:xfrm>
        </p:spPr>
        <p:txBody>
          <a:bodyPr/>
          <a:lstStyle/>
          <a:p>
            <a:r>
              <a:rPr lang="en-US" dirty="0" smtClean="0"/>
              <a:t>Eden Orelove</a:t>
            </a:r>
            <a:endParaRPr lang="en-US" dirty="0"/>
          </a:p>
        </p:txBody>
      </p:sp>
    </p:spTree>
    <p:extLst>
      <p:ext uri="{BB962C8B-B14F-4D97-AF65-F5344CB8AC3E}">
        <p14:creationId xmlns:p14="http://schemas.microsoft.com/office/powerpoint/2010/main" val="300287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42" y="274638"/>
            <a:ext cx="7652657" cy="813933"/>
          </a:xfrm>
        </p:spPr>
        <p:txBody>
          <a:bodyPr/>
          <a:lstStyle/>
          <a:p>
            <a:r>
              <a:rPr lang="en-US" dirty="0" smtClean="0"/>
              <a:t>Jacqueline Cochran </a:t>
            </a:r>
            <a:r>
              <a:rPr lang="en-US" sz="3200" dirty="0" smtClean="0"/>
              <a:t>(1906-1980)</a:t>
            </a:r>
            <a:endParaRPr lang="en-US" sz="3200" dirty="0"/>
          </a:p>
        </p:txBody>
      </p:sp>
      <p:sp>
        <p:nvSpPr>
          <p:cNvPr id="3" name="Content Placeholder 2"/>
          <p:cNvSpPr>
            <a:spLocks noGrp="1"/>
          </p:cNvSpPr>
          <p:nvPr>
            <p:ph idx="1"/>
          </p:nvPr>
        </p:nvSpPr>
        <p:spPr>
          <a:xfrm>
            <a:off x="457200" y="1600200"/>
            <a:ext cx="4071121" cy="4187371"/>
          </a:xfrm>
        </p:spPr>
        <p:txBody>
          <a:bodyPr>
            <a:noAutofit/>
          </a:bodyPr>
          <a:lstStyle/>
          <a:p>
            <a:r>
              <a:rPr lang="en-US" sz="2400" dirty="0" smtClean="0"/>
              <a:t>A pioneer in the field of American aviation, considered to be one of the most gifted racing pilots of her generation</a:t>
            </a:r>
          </a:p>
          <a:p>
            <a:r>
              <a:rPr lang="en-US" sz="2400" dirty="0" smtClean="0"/>
              <a:t>An important contributor to the formation of the wartime Women’s Auxiliary Army Corps (WAAC) and Women </a:t>
            </a:r>
            <a:r>
              <a:rPr lang="en-US" sz="2400" dirty="0" err="1" smtClean="0"/>
              <a:t>Airforce</a:t>
            </a:r>
            <a:r>
              <a:rPr lang="en-US" sz="2400" dirty="0" smtClean="0"/>
              <a:t> Service Pilots (WASP)</a:t>
            </a:r>
          </a:p>
          <a:p>
            <a:r>
              <a:rPr lang="en-US" sz="2400" dirty="0" smtClean="0"/>
              <a:t>GW Trustee</a:t>
            </a:r>
            <a:endParaRPr lang="en-US"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3892" y="3623377"/>
            <a:ext cx="1880355" cy="2957286"/>
          </a:xfrm>
          <a:prstGeom prst="rect">
            <a:avLst/>
          </a:prstGeom>
        </p:spPr>
      </p:pic>
      <p:pic>
        <p:nvPicPr>
          <p:cNvPr id="5" name="Picture 4"/>
          <p:cNvPicPr>
            <a:picLocks noChangeAspect="1"/>
          </p:cNvPicPr>
          <p:nvPr/>
        </p:nvPicPr>
        <p:blipFill>
          <a:blip r:embed="rId3"/>
          <a:stretch>
            <a:fillRect/>
          </a:stretch>
        </p:blipFill>
        <p:spPr>
          <a:xfrm>
            <a:off x="4528321" y="1238376"/>
            <a:ext cx="2256285" cy="2741386"/>
          </a:xfrm>
          <a:prstGeom prst="rect">
            <a:avLst/>
          </a:prstGeom>
        </p:spPr>
      </p:pic>
      <p:sp>
        <p:nvSpPr>
          <p:cNvPr id="6" name="TextBox 5"/>
          <p:cNvSpPr txBox="1"/>
          <p:nvPr/>
        </p:nvSpPr>
        <p:spPr>
          <a:xfrm>
            <a:off x="6971932" y="1995715"/>
            <a:ext cx="860707" cy="369332"/>
          </a:xfrm>
          <a:prstGeom prst="rect">
            <a:avLst/>
          </a:prstGeom>
          <a:noFill/>
        </p:spPr>
        <p:txBody>
          <a:bodyPr wrap="none" rtlCol="0">
            <a:spAutoFit/>
          </a:bodyPr>
          <a:lstStyle/>
          <a:p>
            <a:r>
              <a:rPr lang="en-US" dirty="0" smtClean="0"/>
              <a:t>c. 1943</a:t>
            </a:r>
            <a:endParaRPr lang="en-US" dirty="0"/>
          </a:p>
        </p:txBody>
      </p:sp>
      <p:sp>
        <p:nvSpPr>
          <p:cNvPr id="7" name="TextBox 6"/>
          <p:cNvSpPr txBox="1"/>
          <p:nvPr/>
        </p:nvSpPr>
        <p:spPr>
          <a:xfrm>
            <a:off x="4924108" y="5418239"/>
            <a:ext cx="2478178" cy="369332"/>
          </a:xfrm>
          <a:prstGeom prst="rect">
            <a:avLst/>
          </a:prstGeom>
          <a:noFill/>
        </p:spPr>
        <p:txBody>
          <a:bodyPr wrap="square" rtlCol="0">
            <a:spAutoFit/>
          </a:bodyPr>
          <a:lstStyle/>
          <a:p>
            <a:r>
              <a:rPr lang="en-US" dirty="0" smtClean="0"/>
              <a:t>1938 </a:t>
            </a:r>
            <a:r>
              <a:rPr lang="en-US" dirty="0" err="1" smtClean="0"/>
              <a:t>Bendix</a:t>
            </a:r>
            <a:r>
              <a:rPr lang="en-US" dirty="0" smtClean="0"/>
              <a:t> Race</a:t>
            </a:r>
            <a:endParaRPr lang="en-US" dirty="0"/>
          </a:p>
        </p:txBody>
      </p:sp>
    </p:spTree>
    <p:extLst>
      <p:ext uri="{BB962C8B-B14F-4D97-AF65-F5344CB8AC3E}">
        <p14:creationId xmlns:p14="http://schemas.microsoft.com/office/powerpoint/2010/main" val="1560671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263677"/>
            <a:ext cx="4258367" cy="858157"/>
          </a:xfrm>
        </p:spPr>
        <p:txBody>
          <a:bodyPr>
            <a:normAutofit/>
          </a:bodyPr>
          <a:lstStyle/>
          <a:p>
            <a:r>
              <a:rPr lang="en-US" sz="3200" dirty="0" smtClean="0"/>
              <a:t>Eva B. Adams </a:t>
            </a:r>
            <a:r>
              <a:rPr lang="en-US" sz="2200" dirty="0" smtClean="0"/>
              <a:t>(1908-1991)</a:t>
            </a:r>
            <a:endParaRPr lang="en-US" sz="2200" dirty="0"/>
          </a:p>
        </p:txBody>
      </p:sp>
      <p:sp>
        <p:nvSpPr>
          <p:cNvPr id="3" name="Content Placeholder 2"/>
          <p:cNvSpPr>
            <a:spLocks noGrp="1"/>
          </p:cNvSpPr>
          <p:nvPr>
            <p:ph idx="1"/>
          </p:nvPr>
        </p:nvSpPr>
        <p:spPr>
          <a:xfrm>
            <a:off x="457200" y="1226760"/>
            <a:ext cx="3320909" cy="5094514"/>
          </a:xfrm>
        </p:spPr>
        <p:txBody>
          <a:bodyPr>
            <a:normAutofit fontScale="32500" lnSpcReduction="20000"/>
          </a:bodyPr>
          <a:lstStyle/>
          <a:p>
            <a:r>
              <a:rPr lang="en-US" sz="5500" dirty="0" smtClean="0"/>
              <a:t>Former director of the U.S. Mint, appointed by John F. Kennedy in 1961</a:t>
            </a:r>
          </a:p>
          <a:p>
            <a:r>
              <a:rPr lang="en-US" sz="5500" dirty="0" smtClean="0"/>
              <a:t>Held position for eight years</a:t>
            </a:r>
          </a:p>
          <a:p>
            <a:r>
              <a:rPr lang="en-US" sz="5500" dirty="0" smtClean="0"/>
              <a:t>Aide to three U.S. senators Commented that during her years in Washington, a woman administrative assistant was expected to “Dress like a queen.  Act like a lady.  Think  like a man.  Work like a dog.”</a:t>
            </a:r>
          </a:p>
          <a:p>
            <a:r>
              <a:rPr lang="en-US" sz="5500" dirty="0" smtClean="0"/>
              <a:t>Received the Distinguished Nevadan award (1966)</a:t>
            </a:r>
          </a:p>
          <a:p>
            <a:r>
              <a:rPr lang="en-US" sz="5500" dirty="0"/>
              <a:t>N</a:t>
            </a:r>
            <a:r>
              <a:rPr lang="en-US" sz="5500" dirty="0" smtClean="0"/>
              <a:t>amed one of Nevada’s “Outstanding Women of the Century” (1973) </a:t>
            </a:r>
          </a:p>
          <a:p>
            <a:r>
              <a:rPr lang="en-US" sz="5500" dirty="0" smtClean="0"/>
              <a:t>Inducted into the Nevada Women’s Fund Hall of Fame (1985)</a:t>
            </a:r>
          </a:p>
          <a:p>
            <a:endParaRPr lang="en-US" dirty="0"/>
          </a:p>
        </p:txBody>
      </p:sp>
      <p:pic>
        <p:nvPicPr>
          <p:cNvPr id="6" name="Picture 5"/>
          <p:cNvPicPr>
            <a:picLocks noChangeAspect="1"/>
          </p:cNvPicPr>
          <p:nvPr/>
        </p:nvPicPr>
        <p:blipFill>
          <a:blip r:embed="rId2"/>
          <a:stretch>
            <a:fillRect/>
          </a:stretch>
        </p:blipFill>
        <p:spPr>
          <a:xfrm>
            <a:off x="4353617" y="577547"/>
            <a:ext cx="4554526" cy="6117167"/>
          </a:xfrm>
          <a:prstGeom prst="rect">
            <a:avLst/>
          </a:prstGeom>
        </p:spPr>
      </p:pic>
    </p:spTree>
    <p:extLst>
      <p:ext uri="{BB962C8B-B14F-4D97-AF65-F5344CB8AC3E}">
        <p14:creationId xmlns:p14="http://schemas.microsoft.com/office/powerpoint/2010/main" val="2870036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921" y="12824"/>
            <a:ext cx="3577470" cy="531258"/>
          </a:xfrm>
        </p:spPr>
        <p:txBody>
          <a:bodyPr>
            <a:normAutofit/>
          </a:bodyPr>
          <a:lstStyle/>
          <a:p>
            <a:pPr algn="r"/>
            <a:r>
              <a:rPr lang="en-US" sz="2800" dirty="0" smtClean="0"/>
              <a:t>Dorothy Betts Marvin</a:t>
            </a:r>
            <a:endParaRPr lang="en-US" sz="2800" dirty="0"/>
          </a:p>
        </p:txBody>
      </p:sp>
      <p:pic>
        <p:nvPicPr>
          <p:cNvPr id="4" name="Picture 3" descr="wom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52065" y="544082"/>
            <a:ext cx="2651686" cy="4483928"/>
          </a:xfrm>
          <a:prstGeom prst="rect">
            <a:avLst/>
          </a:prstGeom>
        </p:spPr>
      </p:pic>
      <p:sp>
        <p:nvSpPr>
          <p:cNvPr id="3" name="TextBox 2"/>
          <p:cNvSpPr txBox="1"/>
          <p:nvPr/>
        </p:nvSpPr>
        <p:spPr>
          <a:xfrm>
            <a:off x="4626428" y="5169253"/>
            <a:ext cx="4517572" cy="1477328"/>
          </a:xfrm>
          <a:prstGeom prst="rect">
            <a:avLst/>
          </a:prstGeom>
          <a:noFill/>
        </p:spPr>
        <p:txBody>
          <a:bodyPr wrap="square" rtlCol="0">
            <a:spAutoFit/>
          </a:bodyPr>
          <a:lstStyle/>
          <a:p>
            <a:pPr marL="285750" indent="-285750">
              <a:buFont typeface="Arial"/>
              <a:buChar char="•"/>
            </a:pPr>
            <a:r>
              <a:rPr lang="en-US" dirty="0" smtClean="0"/>
              <a:t>President of Columbian Women</a:t>
            </a:r>
          </a:p>
          <a:p>
            <a:pPr marL="285750" indent="-285750">
              <a:buFont typeface="Arial"/>
              <a:buChar char="•"/>
            </a:pPr>
            <a:r>
              <a:rPr lang="en-US" dirty="0" smtClean="0"/>
              <a:t>President of the Washington Club and the National League of American Pen-women</a:t>
            </a:r>
          </a:p>
          <a:p>
            <a:pPr marL="285750" indent="-285750">
              <a:buFont typeface="Arial"/>
              <a:buChar char="•"/>
            </a:pPr>
            <a:r>
              <a:rPr lang="en-US" dirty="0" smtClean="0"/>
              <a:t>Donated over one million dollars to build the Marvin Center</a:t>
            </a:r>
            <a:endParaRPr lang="en-US" dirty="0"/>
          </a:p>
        </p:txBody>
      </p:sp>
      <p:pic>
        <p:nvPicPr>
          <p:cNvPr id="5" name="Picture 4" descr="Doyl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837" y="661479"/>
            <a:ext cx="3214527" cy="4599214"/>
          </a:xfrm>
          <a:prstGeom prst="rect">
            <a:avLst/>
          </a:prstGeom>
        </p:spPr>
      </p:pic>
      <p:sp>
        <p:nvSpPr>
          <p:cNvPr id="6" name="TextBox 5"/>
          <p:cNvSpPr txBox="1"/>
          <p:nvPr/>
        </p:nvSpPr>
        <p:spPr>
          <a:xfrm>
            <a:off x="584200" y="5381763"/>
            <a:ext cx="2808514" cy="1477328"/>
          </a:xfrm>
          <a:prstGeom prst="rect">
            <a:avLst/>
          </a:prstGeom>
          <a:noFill/>
        </p:spPr>
        <p:txBody>
          <a:bodyPr wrap="square" rtlCol="0">
            <a:spAutoFit/>
          </a:bodyPr>
          <a:lstStyle/>
          <a:p>
            <a:pPr marL="285750" indent="-285750">
              <a:buFont typeface="Arial"/>
              <a:buChar char="•"/>
            </a:pPr>
            <a:r>
              <a:rPr lang="en-US" dirty="0"/>
              <a:t>The first woman president of the District of Columbia Board of Education</a:t>
            </a:r>
          </a:p>
          <a:p>
            <a:endParaRPr lang="en-US" dirty="0"/>
          </a:p>
        </p:txBody>
      </p:sp>
      <p:sp>
        <p:nvSpPr>
          <p:cNvPr id="7" name="TextBox 6"/>
          <p:cNvSpPr txBox="1"/>
          <p:nvPr/>
        </p:nvSpPr>
        <p:spPr>
          <a:xfrm>
            <a:off x="390837" y="46819"/>
            <a:ext cx="3497942" cy="523220"/>
          </a:xfrm>
          <a:prstGeom prst="rect">
            <a:avLst/>
          </a:prstGeom>
          <a:noFill/>
        </p:spPr>
        <p:txBody>
          <a:bodyPr wrap="square" rtlCol="0">
            <a:spAutoFit/>
          </a:bodyPr>
          <a:lstStyle/>
          <a:p>
            <a:r>
              <a:rPr lang="en-US" sz="2800" dirty="0"/>
              <a:t>Marion Wade Doyle</a:t>
            </a:r>
          </a:p>
        </p:txBody>
      </p:sp>
    </p:spTree>
    <p:extLst>
      <p:ext uri="{BB962C8B-B14F-4D97-AF65-F5344CB8AC3E}">
        <p14:creationId xmlns:p14="http://schemas.microsoft.com/office/powerpoint/2010/main" val="4190075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164995"/>
            <a:ext cx="4770967" cy="1143000"/>
          </a:xfrm>
        </p:spPr>
        <p:txBody>
          <a:bodyPr>
            <a:normAutofit fontScale="90000"/>
          </a:bodyPr>
          <a:lstStyle/>
          <a:p>
            <a:r>
              <a:rPr lang="en-US" dirty="0" smtClean="0"/>
              <a:t>Hazel Smallwood </a:t>
            </a:r>
            <a:r>
              <a:rPr lang="en-US" dirty="0" err="1" smtClean="0"/>
              <a:t>Hanback</a:t>
            </a:r>
            <a:r>
              <a:rPr lang="en-US" dirty="0" smtClean="0"/>
              <a:t> (1918-2008)</a:t>
            </a:r>
            <a:endParaRPr lang="en-US" dirty="0"/>
          </a:p>
        </p:txBody>
      </p:sp>
      <p:pic>
        <p:nvPicPr>
          <p:cNvPr id="4" name="Picture 3" descr="haze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360" y="3253900"/>
            <a:ext cx="4643212" cy="3447233"/>
          </a:xfrm>
          <a:prstGeom prst="rect">
            <a:avLst/>
          </a:prstGeom>
        </p:spPr>
      </p:pic>
      <p:pic>
        <p:nvPicPr>
          <p:cNvPr id="5" name="Picture 4" descr="PresidentPresent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9607" y="239232"/>
            <a:ext cx="3676975" cy="2884444"/>
          </a:xfrm>
          <a:prstGeom prst="rect">
            <a:avLst/>
          </a:prstGeom>
        </p:spPr>
      </p:pic>
      <p:sp>
        <p:nvSpPr>
          <p:cNvPr id="6" name="TextBox 5"/>
          <p:cNvSpPr txBox="1"/>
          <p:nvPr/>
        </p:nvSpPr>
        <p:spPr>
          <a:xfrm>
            <a:off x="4919134" y="4977517"/>
            <a:ext cx="3460750" cy="1754327"/>
          </a:xfrm>
          <a:prstGeom prst="rect">
            <a:avLst/>
          </a:prstGeom>
          <a:noFill/>
        </p:spPr>
        <p:txBody>
          <a:bodyPr wrap="square" rtlCol="0">
            <a:spAutoFit/>
          </a:bodyPr>
          <a:lstStyle/>
          <a:p>
            <a:r>
              <a:rPr lang="en-US" dirty="0" smtClean="0"/>
              <a:t>Shown receiving a Certificate of Merit from President Lyndon B. Johnson at the Pentagon in recognition of her contribution to Defense Department cost reductions (1965) </a:t>
            </a:r>
            <a:endParaRPr lang="en-US" dirty="0"/>
          </a:p>
        </p:txBody>
      </p:sp>
      <p:sp>
        <p:nvSpPr>
          <p:cNvPr id="3" name="TextBox 2"/>
          <p:cNvSpPr txBox="1"/>
          <p:nvPr/>
        </p:nvSpPr>
        <p:spPr>
          <a:xfrm>
            <a:off x="111759" y="1549401"/>
            <a:ext cx="5557521" cy="1477328"/>
          </a:xfrm>
          <a:prstGeom prst="rect">
            <a:avLst/>
          </a:prstGeom>
          <a:noFill/>
        </p:spPr>
        <p:txBody>
          <a:bodyPr wrap="square" rtlCol="0">
            <a:spAutoFit/>
          </a:bodyPr>
          <a:lstStyle/>
          <a:p>
            <a:pPr marL="285750" indent="-285750">
              <a:buFont typeface="Arial"/>
              <a:buChar char="•"/>
            </a:pPr>
            <a:r>
              <a:rPr lang="en-US" dirty="0" smtClean="0"/>
              <a:t>GW Board of Trustees member, 1979-1996</a:t>
            </a:r>
          </a:p>
          <a:p>
            <a:pPr marL="285750" indent="-285750">
              <a:buFont typeface="Arial"/>
              <a:buChar char="•"/>
            </a:pPr>
            <a:r>
              <a:rPr lang="en-US" dirty="0" smtClean="0"/>
              <a:t>President of Columbian Women</a:t>
            </a:r>
          </a:p>
          <a:p>
            <a:pPr marL="285750" indent="-285750">
              <a:buFont typeface="Arial"/>
              <a:buChar char="•"/>
            </a:pPr>
            <a:r>
              <a:rPr lang="en-US" dirty="0" smtClean="0"/>
              <a:t>Member of the General Alumni Association’s Governing Board</a:t>
            </a:r>
          </a:p>
          <a:p>
            <a:pPr marL="285750" indent="-285750">
              <a:buFont typeface="Arial"/>
              <a:buChar char="•"/>
            </a:pPr>
            <a:r>
              <a:rPr lang="en-US" dirty="0" smtClean="0"/>
              <a:t>President and board chairman of the University Club</a:t>
            </a:r>
          </a:p>
        </p:txBody>
      </p:sp>
      <p:sp>
        <p:nvSpPr>
          <p:cNvPr id="7" name="TextBox 6"/>
          <p:cNvSpPr txBox="1"/>
          <p:nvPr/>
        </p:nvSpPr>
        <p:spPr>
          <a:xfrm>
            <a:off x="4919134" y="3303728"/>
            <a:ext cx="3960706" cy="1477328"/>
          </a:xfrm>
          <a:prstGeom prst="rect">
            <a:avLst/>
          </a:prstGeom>
          <a:noFill/>
        </p:spPr>
        <p:txBody>
          <a:bodyPr wrap="square" rtlCol="0">
            <a:spAutoFit/>
          </a:bodyPr>
          <a:lstStyle/>
          <a:p>
            <a:pPr marL="285750" indent="-285750">
              <a:buFont typeface="Arial"/>
              <a:buChar char="•"/>
            </a:pPr>
            <a:r>
              <a:rPr lang="en-US" dirty="0" smtClean="0"/>
              <a:t>President </a:t>
            </a:r>
            <a:r>
              <a:rPr lang="en-US" dirty="0"/>
              <a:t>of the West End Citizen’s Association</a:t>
            </a:r>
          </a:p>
          <a:p>
            <a:pPr marL="285750" indent="-285750">
              <a:buFont typeface="Arial"/>
              <a:buChar char="•"/>
            </a:pPr>
            <a:r>
              <a:rPr lang="en-US" dirty="0" smtClean="0"/>
              <a:t>GW Alumni Service </a:t>
            </a:r>
            <a:r>
              <a:rPr lang="en-US" dirty="0"/>
              <a:t>A</a:t>
            </a:r>
            <a:r>
              <a:rPr lang="en-US" dirty="0" smtClean="0"/>
              <a:t>ward recipient (</a:t>
            </a:r>
            <a:r>
              <a:rPr lang="en-US" dirty="0"/>
              <a:t>1972)</a:t>
            </a:r>
          </a:p>
          <a:p>
            <a:endParaRPr lang="en-US" dirty="0"/>
          </a:p>
        </p:txBody>
      </p:sp>
    </p:spTree>
    <p:extLst>
      <p:ext uri="{BB962C8B-B14F-4D97-AF65-F5344CB8AC3E}">
        <p14:creationId xmlns:p14="http://schemas.microsoft.com/office/powerpoint/2010/main" val="2621289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571" y="274638"/>
            <a:ext cx="6440716" cy="1143000"/>
          </a:xfrm>
        </p:spPr>
        <p:txBody>
          <a:bodyPr>
            <a:normAutofit fontScale="90000"/>
          </a:bodyPr>
          <a:lstStyle/>
          <a:p>
            <a:r>
              <a:rPr lang="en-US" dirty="0" smtClean="0"/>
              <a:t>Jackie Ronne </a:t>
            </a:r>
            <a:br>
              <a:rPr lang="en-US" dirty="0" smtClean="0"/>
            </a:br>
            <a:r>
              <a:rPr lang="en-US" dirty="0" smtClean="0"/>
              <a:t>(1919-2009)</a:t>
            </a:r>
            <a:endParaRPr lang="en-US" dirty="0"/>
          </a:p>
        </p:txBody>
      </p:sp>
      <p:pic>
        <p:nvPicPr>
          <p:cNvPr id="4" name="Picture 3" descr="EKMorris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865" y="3895162"/>
            <a:ext cx="4964184" cy="2704886"/>
          </a:xfrm>
          <a:prstGeom prst="rect">
            <a:avLst/>
          </a:prstGeom>
        </p:spPr>
      </p:pic>
      <p:pic>
        <p:nvPicPr>
          <p:cNvPr id="5" name="Picture 4" descr="JackieFin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4398" y="274637"/>
            <a:ext cx="2357967" cy="3226933"/>
          </a:xfrm>
          <a:prstGeom prst="rect">
            <a:avLst/>
          </a:prstGeom>
        </p:spPr>
      </p:pic>
      <p:pic>
        <p:nvPicPr>
          <p:cNvPr id="6" name="Picture 5" descr="Finn and Jackie with Kasco puppy.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9436" y="3809724"/>
            <a:ext cx="3422929" cy="2790324"/>
          </a:xfrm>
          <a:prstGeom prst="rect">
            <a:avLst/>
          </a:prstGeom>
        </p:spPr>
      </p:pic>
      <p:pic>
        <p:nvPicPr>
          <p:cNvPr id="7" name="Picture 6" descr="RARE Jackie Formal Portrait on Expedition.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1012" y="274638"/>
            <a:ext cx="2128988" cy="3123798"/>
          </a:xfrm>
          <a:prstGeom prst="rect">
            <a:avLst/>
          </a:prstGeom>
        </p:spPr>
      </p:pic>
      <p:sp>
        <p:nvSpPr>
          <p:cNvPr id="8" name="TextBox 7"/>
          <p:cNvSpPr txBox="1"/>
          <p:nvPr/>
        </p:nvSpPr>
        <p:spPr>
          <a:xfrm>
            <a:off x="2820619" y="1399495"/>
            <a:ext cx="3525988" cy="2308324"/>
          </a:xfrm>
          <a:prstGeom prst="rect">
            <a:avLst/>
          </a:prstGeom>
          <a:noFill/>
        </p:spPr>
        <p:txBody>
          <a:bodyPr wrap="square" rtlCol="0">
            <a:spAutoFit/>
          </a:bodyPr>
          <a:lstStyle/>
          <a:p>
            <a:pPr marL="285750" indent="-285750">
              <a:buFont typeface="Arial"/>
              <a:buChar char="•"/>
            </a:pPr>
            <a:r>
              <a:rPr lang="en-US" sz="2400" dirty="0" smtClean="0"/>
              <a:t>Explorer of Antarctica and the first woman in the world to be a working member of an Antarctic expedition</a:t>
            </a:r>
          </a:p>
          <a:p>
            <a:pPr marL="285750" indent="-285750">
              <a:buFont typeface="Arial"/>
              <a:buChar char="•"/>
            </a:pPr>
            <a:r>
              <a:rPr lang="en-US" sz="2400" dirty="0" smtClean="0"/>
              <a:t>GW Alum</a:t>
            </a:r>
          </a:p>
        </p:txBody>
      </p:sp>
    </p:spTree>
    <p:extLst>
      <p:ext uri="{BB962C8B-B14F-4D97-AF65-F5344CB8AC3E}">
        <p14:creationId xmlns:p14="http://schemas.microsoft.com/office/powerpoint/2010/main" val="2192524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8277"/>
          </a:xfrm>
        </p:spPr>
        <p:txBody>
          <a:bodyPr/>
          <a:lstStyle/>
          <a:p>
            <a:r>
              <a:rPr lang="en-US" dirty="0" smtClean="0"/>
              <a:t>Other Notable Members</a:t>
            </a:r>
            <a:endParaRPr lang="en-US" dirty="0"/>
          </a:p>
        </p:txBody>
      </p:sp>
      <p:sp>
        <p:nvSpPr>
          <p:cNvPr id="3" name="Content Placeholder 2"/>
          <p:cNvSpPr>
            <a:spLocks noGrp="1"/>
          </p:cNvSpPr>
          <p:nvPr>
            <p:ph idx="1"/>
          </p:nvPr>
        </p:nvSpPr>
        <p:spPr>
          <a:xfrm>
            <a:off x="457200" y="1182915"/>
            <a:ext cx="8229600" cy="4525963"/>
          </a:xfrm>
        </p:spPr>
        <p:txBody>
          <a:bodyPr>
            <a:noAutofit/>
          </a:bodyPr>
          <a:lstStyle/>
          <a:p>
            <a:r>
              <a:rPr lang="en-US" sz="2000" dirty="0" smtClean="0"/>
              <a:t>U.S. District Court Judge Sarah T. Hughes, who administered the oath of office to Lyndon Johnson following President John F. Kennedy’s 1963 assassination</a:t>
            </a:r>
          </a:p>
          <a:p>
            <a:r>
              <a:rPr lang="en-US" sz="2000" dirty="0" smtClean="0"/>
              <a:t>Mabel Nelson Thurston, first </a:t>
            </a:r>
            <a:r>
              <a:rPr lang="en-US" sz="2000" dirty="0"/>
              <a:t>and only woman student admitted to the </a:t>
            </a:r>
            <a:r>
              <a:rPr lang="en-US" sz="2000" dirty="0" smtClean="0"/>
              <a:t>University’s </a:t>
            </a:r>
            <a:r>
              <a:rPr lang="en-US" sz="2000" dirty="0"/>
              <a:t>Columbian College in 1888, namesake of Thurston Hall </a:t>
            </a:r>
            <a:r>
              <a:rPr lang="en-US" sz="2000" dirty="0" smtClean="0"/>
              <a:t>Dormitory</a:t>
            </a:r>
          </a:p>
          <a:p>
            <a:r>
              <a:rPr lang="en-US" sz="2000" dirty="0" smtClean="0"/>
              <a:t>Frances Parkinson Keyes, novelist</a:t>
            </a:r>
          </a:p>
          <a:p>
            <a:r>
              <a:rPr lang="en-US" sz="2000" dirty="0" smtClean="0"/>
              <a:t>Helen Nicolay, biographer of Abraham Lincoln</a:t>
            </a:r>
          </a:p>
          <a:p>
            <a:r>
              <a:rPr lang="en-US" sz="2000" dirty="0" smtClean="0"/>
              <a:t>Mary Roberts Rinehart, mystery writer</a:t>
            </a:r>
          </a:p>
          <a:p>
            <a:r>
              <a:rPr lang="en-US" sz="2000" dirty="0" smtClean="0"/>
              <a:t>Julia Marlowe, actress</a:t>
            </a:r>
          </a:p>
          <a:p>
            <a:r>
              <a:rPr lang="en-US" sz="2000" dirty="0" smtClean="0"/>
              <a:t>Dr. Helen Marie Dyer, biochemist</a:t>
            </a:r>
          </a:p>
          <a:p>
            <a:r>
              <a:rPr lang="en-US" sz="2000" dirty="0" smtClean="0"/>
              <a:t>Katharine Graham, </a:t>
            </a:r>
            <a:r>
              <a:rPr lang="en-US" sz="2000" i="1" dirty="0" smtClean="0"/>
              <a:t>Washington Post </a:t>
            </a:r>
            <a:r>
              <a:rPr lang="en-US" sz="2000" dirty="0" smtClean="0"/>
              <a:t>publisher</a:t>
            </a:r>
          </a:p>
          <a:p>
            <a:r>
              <a:rPr lang="en-US" sz="2000" dirty="0" smtClean="0"/>
              <a:t>Marguerite </a:t>
            </a:r>
            <a:r>
              <a:rPr lang="en-US" sz="2000" dirty="0" err="1" smtClean="0"/>
              <a:t>Rawalt</a:t>
            </a:r>
            <a:r>
              <a:rPr lang="en-US" sz="2000" dirty="0" smtClean="0"/>
              <a:t>, attorney and nationally known women’s rights leader</a:t>
            </a:r>
          </a:p>
          <a:p>
            <a:r>
              <a:rPr lang="en-US" sz="2000" dirty="0" smtClean="0"/>
              <a:t>Dr. Elizabeth Webb Wilson, the first woman to be seated as a delegate at the International Actuarial Congress</a:t>
            </a:r>
          </a:p>
        </p:txBody>
      </p:sp>
    </p:spTree>
    <p:extLst>
      <p:ext uri="{BB962C8B-B14F-4D97-AF65-F5344CB8AC3E}">
        <p14:creationId xmlns:p14="http://schemas.microsoft.com/office/powerpoint/2010/main" val="2947479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6" y="274638"/>
            <a:ext cx="8726714" cy="762529"/>
          </a:xfrm>
        </p:spPr>
        <p:txBody>
          <a:bodyPr>
            <a:normAutofit fontScale="90000"/>
          </a:bodyPr>
          <a:lstStyle/>
          <a:p>
            <a:r>
              <a:rPr lang="en-US" dirty="0" smtClean="0"/>
              <a:t>Speakers and Honorees (to name a few)</a:t>
            </a:r>
            <a:endParaRPr lang="en-US" dirty="0"/>
          </a:p>
        </p:txBody>
      </p:sp>
      <p:pic>
        <p:nvPicPr>
          <p:cNvPr id="4" name="Picture 3" descr="chatting.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6578" y="955887"/>
            <a:ext cx="4299391" cy="3118273"/>
          </a:xfrm>
          <a:prstGeom prst="rect">
            <a:avLst/>
          </a:prstGeom>
        </p:spPr>
      </p:pic>
      <p:sp>
        <p:nvSpPr>
          <p:cNvPr id="5" name="TextBox 4"/>
          <p:cNvSpPr txBox="1"/>
          <p:nvPr/>
        </p:nvSpPr>
        <p:spPr>
          <a:xfrm>
            <a:off x="645850" y="4162213"/>
            <a:ext cx="7916335" cy="2831544"/>
          </a:xfrm>
          <a:prstGeom prst="rect">
            <a:avLst/>
          </a:prstGeom>
          <a:noFill/>
        </p:spPr>
        <p:txBody>
          <a:bodyPr wrap="square" rtlCol="0">
            <a:spAutoFit/>
          </a:bodyPr>
          <a:lstStyle/>
          <a:p>
            <a:pPr marL="285750" indent="-285750">
              <a:buFont typeface="Arial"/>
              <a:buChar char="•"/>
            </a:pPr>
            <a:r>
              <a:rPr lang="en-US" sz="2000" dirty="0"/>
              <a:t>Congresswoman Martha Griffiths, held a judgeship before election to the U.S. Congress (served seven terms), in 1962 was selected Woman of the Year by the Detroit </a:t>
            </a:r>
            <a:r>
              <a:rPr lang="en-US" sz="2000" dirty="0" err="1"/>
              <a:t>Soroptimist</a:t>
            </a:r>
            <a:r>
              <a:rPr lang="en-US" sz="2000" dirty="0"/>
              <a:t> </a:t>
            </a:r>
            <a:r>
              <a:rPr lang="en-US" sz="2000" dirty="0" smtClean="0"/>
              <a:t>Club</a:t>
            </a:r>
          </a:p>
          <a:p>
            <a:pPr marL="285750" indent="-285750">
              <a:buFont typeface="Arial"/>
              <a:buChar char="•"/>
            </a:pPr>
            <a:r>
              <a:rPr lang="en-US" sz="2000" dirty="0" smtClean="0"/>
              <a:t>Mrs</a:t>
            </a:r>
            <a:r>
              <a:rPr lang="en-US" sz="2000" dirty="0"/>
              <a:t>. Truman was an honored guest at the opening tea </a:t>
            </a:r>
            <a:r>
              <a:rPr lang="en-US" sz="2000" dirty="0" smtClean="0"/>
              <a:t>of </a:t>
            </a:r>
            <a:r>
              <a:rPr lang="en-US" sz="2000" dirty="0"/>
              <a:t>the Columbian Women at the University Women’s Club and she entertained Columbian Women members at a White House tea </a:t>
            </a:r>
            <a:endParaRPr lang="en-US" sz="2000" dirty="0" smtClean="0"/>
          </a:p>
          <a:p>
            <a:pPr marL="285750" indent="-285750">
              <a:buFont typeface="Arial"/>
              <a:buChar char="•"/>
            </a:pPr>
            <a:r>
              <a:rPr lang="en-US" sz="2000" dirty="0" smtClean="0"/>
              <a:t>Mrs</a:t>
            </a:r>
            <a:r>
              <a:rPr lang="en-US" sz="2000" dirty="0"/>
              <a:t>. Barkley, wife of the Vice President, was a guest of honor at a luncheon (1951)</a:t>
            </a:r>
          </a:p>
          <a:p>
            <a:endParaRPr lang="en-US" dirty="0"/>
          </a:p>
        </p:txBody>
      </p:sp>
    </p:spTree>
    <p:extLst>
      <p:ext uri="{BB962C8B-B14F-4D97-AF65-F5344CB8AC3E}">
        <p14:creationId xmlns:p14="http://schemas.microsoft.com/office/powerpoint/2010/main" val="4287478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274638"/>
            <a:ext cx="8274050" cy="720195"/>
          </a:xfrm>
        </p:spPr>
        <p:txBody>
          <a:bodyPr>
            <a:normAutofit/>
          </a:bodyPr>
          <a:lstStyle/>
          <a:p>
            <a:r>
              <a:rPr lang="en-US" sz="3600" dirty="0" smtClean="0"/>
              <a:t>Madame Curie’s visit to D.C. (1921)</a:t>
            </a:r>
            <a:endParaRPr lang="en-US" sz="3600" dirty="0"/>
          </a:p>
        </p:txBody>
      </p:sp>
      <p:pic>
        <p:nvPicPr>
          <p:cNvPr id="3" name="Picture 2" descr="Madame-Curie-Paris-631.jpg__800x600_q85_cro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2486" y="920221"/>
            <a:ext cx="3737429" cy="1897669"/>
          </a:xfrm>
          <a:prstGeom prst="rect">
            <a:avLst/>
          </a:prstGeom>
        </p:spPr>
      </p:pic>
      <p:pic>
        <p:nvPicPr>
          <p:cNvPr id="5" name="Picture 4" descr="ColumbianWomen1894-1924_004.t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7910" y="2296583"/>
            <a:ext cx="3016865" cy="4374680"/>
          </a:xfrm>
          <a:prstGeom prst="rect">
            <a:avLst/>
          </a:prstGeom>
        </p:spPr>
      </p:pic>
      <p:pic>
        <p:nvPicPr>
          <p:cNvPr id="4" name="Picture 3" descr="ColumbianWomen's00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8083" y="2370667"/>
            <a:ext cx="3164816" cy="4254205"/>
          </a:xfrm>
          <a:prstGeom prst="rect">
            <a:avLst/>
          </a:prstGeom>
        </p:spPr>
      </p:pic>
      <p:sp>
        <p:nvSpPr>
          <p:cNvPr id="6" name="TextBox 5"/>
          <p:cNvSpPr txBox="1"/>
          <p:nvPr/>
        </p:nvSpPr>
        <p:spPr>
          <a:xfrm>
            <a:off x="3698240" y="4104640"/>
            <a:ext cx="1889760" cy="1200329"/>
          </a:xfrm>
          <a:prstGeom prst="rect">
            <a:avLst/>
          </a:prstGeom>
          <a:noFill/>
        </p:spPr>
        <p:txBody>
          <a:bodyPr wrap="square" rtlCol="0">
            <a:spAutoFit/>
          </a:bodyPr>
          <a:lstStyle/>
          <a:p>
            <a:r>
              <a:rPr lang="en-US" dirty="0" smtClean="0"/>
              <a:t>Contributed to the purchase of a gram of radium for Madame Curie</a:t>
            </a:r>
            <a:endParaRPr lang="en-US" dirty="0"/>
          </a:p>
        </p:txBody>
      </p:sp>
    </p:spTree>
    <p:extLst>
      <p:ext uri="{BB962C8B-B14F-4D97-AF65-F5344CB8AC3E}">
        <p14:creationId xmlns:p14="http://schemas.microsoft.com/office/powerpoint/2010/main" val="4057136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9505"/>
          </a:xfrm>
        </p:spPr>
        <p:txBody>
          <a:bodyPr>
            <a:normAutofit fontScale="90000"/>
          </a:bodyPr>
          <a:lstStyle/>
          <a:p>
            <a:r>
              <a:rPr lang="en-US" dirty="0" smtClean="0"/>
              <a:t>Suffrage Memorial</a:t>
            </a:r>
            <a:endParaRPr lang="en-US" dirty="0"/>
          </a:p>
        </p:txBody>
      </p:sp>
      <p:pic>
        <p:nvPicPr>
          <p:cNvPr id="4" name="Picture 3" descr="ColumbianWomen's00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6019" y="1250516"/>
            <a:ext cx="4022924" cy="5080759"/>
          </a:xfrm>
          <a:prstGeom prst="rect">
            <a:avLst/>
          </a:prstGeom>
        </p:spPr>
      </p:pic>
      <p:sp>
        <p:nvSpPr>
          <p:cNvPr id="3" name="TextBox 2"/>
          <p:cNvSpPr txBox="1"/>
          <p:nvPr/>
        </p:nvSpPr>
        <p:spPr>
          <a:xfrm>
            <a:off x="4178943" y="1250516"/>
            <a:ext cx="4965057" cy="2585323"/>
          </a:xfrm>
          <a:prstGeom prst="rect">
            <a:avLst/>
          </a:prstGeom>
          <a:noFill/>
        </p:spPr>
        <p:txBody>
          <a:bodyPr wrap="square" rtlCol="0">
            <a:spAutoFit/>
          </a:bodyPr>
          <a:lstStyle/>
          <a:p>
            <a:pPr marL="285750" indent="-285750">
              <a:buFont typeface="Arial"/>
              <a:buChar char="•"/>
            </a:pPr>
            <a:r>
              <a:rPr lang="en-US" dirty="0" smtClean="0"/>
              <a:t>Columbian Women President Elizabeth </a:t>
            </a:r>
            <a:r>
              <a:rPr lang="en-US" dirty="0" err="1" smtClean="0"/>
              <a:t>Peet</a:t>
            </a:r>
            <a:r>
              <a:rPr lang="en-US" dirty="0" smtClean="0"/>
              <a:t>, who later became dean of Gallaudet College, represented the group at suffrage memorial ceremonies at the Capitol (February 15, 1921)</a:t>
            </a:r>
          </a:p>
          <a:p>
            <a:pPr marL="285750" indent="-285750">
              <a:buFont typeface="Arial"/>
              <a:buChar char="•"/>
            </a:pPr>
            <a:r>
              <a:rPr lang="en-US" dirty="0" smtClean="0"/>
              <a:t>600 women from 30 states filled the rotunda for the unveiling and presentation to Congress of the statue of three pioneers of the women’s movement: Susan B. Anthony, Elizabeth </a:t>
            </a:r>
            <a:r>
              <a:rPr lang="en-US" dirty="0" err="1" smtClean="0"/>
              <a:t>Dady</a:t>
            </a:r>
            <a:r>
              <a:rPr lang="en-US" dirty="0" smtClean="0"/>
              <a:t> Stanton and </a:t>
            </a:r>
            <a:r>
              <a:rPr lang="en-US" dirty="0" err="1" smtClean="0"/>
              <a:t>Lucretia</a:t>
            </a:r>
            <a:r>
              <a:rPr lang="en-US" dirty="0" smtClean="0"/>
              <a:t> Mott</a:t>
            </a:r>
            <a:endParaRPr lang="en-US" dirty="0"/>
          </a:p>
        </p:txBody>
      </p:sp>
      <p:pic>
        <p:nvPicPr>
          <p:cNvPr id="5" name="Picture 4" descr="6344920850_bb417f27d7_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858" y="3943543"/>
            <a:ext cx="4132942" cy="2749995"/>
          </a:xfrm>
          <a:prstGeom prst="rect">
            <a:avLst/>
          </a:prstGeom>
        </p:spPr>
      </p:pic>
    </p:spTree>
    <p:extLst>
      <p:ext uri="{BB962C8B-B14F-4D97-AF65-F5344CB8AC3E}">
        <p14:creationId xmlns:p14="http://schemas.microsoft.com/office/powerpoint/2010/main" val="3320511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umbianWomen's00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46714" y="404295"/>
            <a:ext cx="5267958" cy="6136985"/>
          </a:xfrm>
          <a:prstGeom prst="rect">
            <a:avLst/>
          </a:prstGeom>
        </p:spPr>
      </p:pic>
      <p:sp>
        <p:nvSpPr>
          <p:cNvPr id="3" name="TextBox 2"/>
          <p:cNvSpPr txBox="1"/>
          <p:nvPr/>
        </p:nvSpPr>
        <p:spPr>
          <a:xfrm>
            <a:off x="163287" y="254000"/>
            <a:ext cx="3356428" cy="6309419"/>
          </a:xfrm>
          <a:prstGeom prst="rect">
            <a:avLst/>
          </a:prstGeom>
          <a:noFill/>
        </p:spPr>
        <p:txBody>
          <a:bodyPr wrap="square" rtlCol="0">
            <a:spAutoFit/>
          </a:bodyPr>
          <a:lstStyle/>
          <a:p>
            <a:r>
              <a:rPr lang="en-US" sz="2400" dirty="0"/>
              <a:t>“From the beginning, Columbian Women was concerned about the woman who would have to drop out of college because of her father’s death, and throughout the years they have been dedicated to the advancement of women through higher education – the main process by which women will achieve equality.”</a:t>
            </a:r>
          </a:p>
          <a:p>
            <a:endParaRPr lang="en-US" sz="2400" dirty="0" smtClean="0"/>
          </a:p>
          <a:p>
            <a:r>
              <a:rPr lang="en-US" sz="2400" dirty="0" smtClean="0"/>
              <a:t>-</a:t>
            </a:r>
            <a:r>
              <a:rPr lang="en-US" sz="2000" dirty="0" smtClean="0"/>
              <a:t>Dr. Ruth Osborn (former Columbian Women President)</a:t>
            </a:r>
            <a:endParaRPr lang="en-US" sz="2000" dirty="0"/>
          </a:p>
        </p:txBody>
      </p:sp>
    </p:spTree>
    <p:extLst>
      <p:ext uri="{BB962C8B-B14F-4D97-AF65-F5344CB8AC3E}">
        <p14:creationId xmlns:p14="http://schemas.microsoft.com/office/powerpoint/2010/main" val="3785462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9505"/>
          </a:xfrm>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a:xfrm>
            <a:off x="254001" y="3136346"/>
            <a:ext cx="8744856" cy="3721653"/>
          </a:xfrm>
        </p:spPr>
        <p:txBody>
          <a:bodyPr>
            <a:normAutofit fontScale="92500"/>
          </a:bodyPr>
          <a:lstStyle/>
          <a:p>
            <a:r>
              <a:rPr lang="en-US" dirty="0" smtClean="0"/>
              <a:t>Oldest and largest women’s organization at GW</a:t>
            </a:r>
          </a:p>
          <a:p>
            <a:r>
              <a:rPr lang="en-US" dirty="0"/>
              <a:t>I</a:t>
            </a:r>
            <a:r>
              <a:rPr lang="en-US" dirty="0" smtClean="0"/>
              <a:t>n existence since 1894 – 121 years!</a:t>
            </a:r>
          </a:p>
          <a:p>
            <a:r>
              <a:rPr lang="en-US" dirty="0" smtClean="0"/>
              <a:t>Started to raise scholarship funds for Mary Chapin, a student whose father died in a fire at Ford’s Theater</a:t>
            </a:r>
          </a:p>
          <a:p>
            <a:r>
              <a:rPr lang="en-US" dirty="0" smtClean="0"/>
              <a:t>Major aims: the advancement of women at the University and the promotion of interests of their alma mater</a:t>
            </a:r>
          </a:p>
        </p:txBody>
      </p:sp>
      <p:pic>
        <p:nvPicPr>
          <p:cNvPr id="4" name="Picture 3" descr="ColumbianWomen_tennis_460x26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8143" y="1034143"/>
            <a:ext cx="3719285" cy="2102204"/>
          </a:xfrm>
          <a:prstGeom prst="rect">
            <a:avLst/>
          </a:prstGeom>
        </p:spPr>
      </p:pic>
      <p:sp>
        <p:nvSpPr>
          <p:cNvPr id="5" name="TextBox 4"/>
          <p:cNvSpPr txBox="1"/>
          <p:nvPr/>
        </p:nvSpPr>
        <p:spPr>
          <a:xfrm>
            <a:off x="6622143" y="1288143"/>
            <a:ext cx="1560286" cy="646331"/>
          </a:xfrm>
          <a:prstGeom prst="rect">
            <a:avLst/>
          </a:prstGeom>
          <a:noFill/>
        </p:spPr>
        <p:txBody>
          <a:bodyPr wrap="square" rtlCol="0">
            <a:spAutoFit/>
          </a:bodyPr>
          <a:lstStyle/>
          <a:p>
            <a:r>
              <a:rPr lang="en-US" dirty="0" smtClean="0"/>
              <a:t>The “Original Thirteen”</a:t>
            </a:r>
            <a:endParaRPr lang="en-US" dirty="0"/>
          </a:p>
        </p:txBody>
      </p:sp>
    </p:spTree>
    <p:extLst>
      <p:ext uri="{BB962C8B-B14F-4D97-AF65-F5344CB8AC3E}">
        <p14:creationId xmlns:p14="http://schemas.microsoft.com/office/powerpoint/2010/main" val="4215139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9146" y="1224580"/>
            <a:ext cx="4306560" cy="3235660"/>
          </a:xfrm>
          <a:prstGeom prst="rect">
            <a:avLst/>
          </a:prstGeom>
        </p:spPr>
      </p:pic>
      <p:pic>
        <p:nvPicPr>
          <p:cNvPr id="5" name="Picture 4" descr="teacapti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4201" y="4560638"/>
            <a:ext cx="2597764" cy="1628251"/>
          </a:xfrm>
          <a:prstGeom prst="rect">
            <a:avLst/>
          </a:prstGeom>
        </p:spPr>
      </p:pic>
      <p:sp>
        <p:nvSpPr>
          <p:cNvPr id="9" name="TextBox 8"/>
          <p:cNvSpPr txBox="1"/>
          <p:nvPr/>
        </p:nvSpPr>
        <p:spPr>
          <a:xfrm>
            <a:off x="296409" y="310197"/>
            <a:ext cx="4227286" cy="646331"/>
          </a:xfrm>
          <a:prstGeom prst="rect">
            <a:avLst/>
          </a:prstGeom>
          <a:noFill/>
        </p:spPr>
        <p:txBody>
          <a:bodyPr wrap="square" rtlCol="0">
            <a:spAutoFit/>
          </a:bodyPr>
          <a:lstStyle/>
          <a:p>
            <a:r>
              <a:rPr lang="en-US" dirty="0" smtClean="0"/>
              <a:t>Tea celebrating the success of Columbian Women’s “Do-It-Yourself” Benefit in 1962</a:t>
            </a:r>
            <a:endParaRPr lang="en-US" dirty="0"/>
          </a:p>
        </p:txBody>
      </p:sp>
      <p:pic>
        <p:nvPicPr>
          <p:cNvPr id="3" name="Picture 2" descr="reedtea.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0355" y="390417"/>
            <a:ext cx="3818845" cy="4811503"/>
          </a:xfrm>
          <a:prstGeom prst="rect">
            <a:avLst/>
          </a:prstGeom>
        </p:spPr>
      </p:pic>
      <p:sp>
        <p:nvSpPr>
          <p:cNvPr id="6" name="TextBox 5"/>
          <p:cNvSpPr txBox="1"/>
          <p:nvPr/>
        </p:nvSpPr>
        <p:spPr>
          <a:xfrm>
            <a:off x="5020354" y="5323840"/>
            <a:ext cx="4001725" cy="1200329"/>
          </a:xfrm>
          <a:prstGeom prst="rect">
            <a:avLst/>
          </a:prstGeom>
          <a:noFill/>
        </p:spPr>
        <p:txBody>
          <a:bodyPr wrap="square" rtlCol="0">
            <a:spAutoFit/>
          </a:bodyPr>
          <a:lstStyle/>
          <a:p>
            <a:r>
              <a:rPr lang="en-US" dirty="0" smtClean="0"/>
              <a:t>Mrs. Stanley Reed, wife of the Supreme Court Justice, pours at a Columbian Women Tea held at </a:t>
            </a:r>
            <a:r>
              <a:rPr lang="en-US" dirty="0" err="1" smtClean="0"/>
              <a:t>Lisner</a:t>
            </a:r>
            <a:r>
              <a:rPr lang="en-US" dirty="0" smtClean="0"/>
              <a:t> Auditorium (October 1953)</a:t>
            </a:r>
            <a:endParaRPr lang="en-US" dirty="0"/>
          </a:p>
        </p:txBody>
      </p:sp>
    </p:spTree>
    <p:extLst>
      <p:ext uri="{BB962C8B-B14F-4D97-AF65-F5344CB8AC3E}">
        <p14:creationId xmlns:p14="http://schemas.microsoft.com/office/powerpoint/2010/main" val="1034203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holarsh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084" y="238157"/>
            <a:ext cx="4001198" cy="2761266"/>
          </a:xfrm>
          <a:prstGeom prst="rect">
            <a:avLst/>
          </a:prstGeom>
        </p:spPr>
      </p:pic>
      <p:sp>
        <p:nvSpPr>
          <p:cNvPr id="5" name="TextBox 4"/>
          <p:cNvSpPr txBox="1"/>
          <p:nvPr/>
        </p:nvSpPr>
        <p:spPr>
          <a:xfrm>
            <a:off x="219476" y="3202623"/>
            <a:ext cx="3473667" cy="2585323"/>
          </a:xfrm>
          <a:prstGeom prst="rect">
            <a:avLst/>
          </a:prstGeom>
          <a:noFill/>
        </p:spPr>
        <p:txBody>
          <a:bodyPr wrap="square" rtlCol="0">
            <a:spAutoFit/>
          </a:bodyPr>
          <a:lstStyle/>
          <a:p>
            <a:r>
              <a:rPr lang="en-US" dirty="0" smtClean="0"/>
              <a:t>Scholarship Chairman of The Columbian Women, Mrs. Leo Glenn, right, and Mrs. Wayne Tolliver are shown with an exhibit of present and past activities of the organization.  The photograph was made at the first fall meeting of Columbian Women on October 4, 1961.  </a:t>
            </a:r>
            <a:endParaRPr lang="en-US" i="1" dirty="0"/>
          </a:p>
        </p:txBody>
      </p:sp>
      <p:pic>
        <p:nvPicPr>
          <p:cNvPr id="6" name="Picture 5" descr="luncheon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4067" y="736998"/>
            <a:ext cx="2963333" cy="2262425"/>
          </a:xfrm>
          <a:prstGeom prst="rect">
            <a:avLst/>
          </a:prstGeom>
        </p:spPr>
      </p:pic>
      <p:pic>
        <p:nvPicPr>
          <p:cNvPr id="7" name="Picture 6" descr="luncheo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0009" y="3373120"/>
            <a:ext cx="5128555" cy="3239560"/>
          </a:xfrm>
          <a:prstGeom prst="rect">
            <a:avLst/>
          </a:prstGeom>
        </p:spPr>
      </p:pic>
      <p:sp>
        <p:nvSpPr>
          <p:cNvPr id="2" name="Rectangle 1"/>
          <p:cNvSpPr/>
          <p:nvPr/>
        </p:nvSpPr>
        <p:spPr>
          <a:xfrm>
            <a:off x="5157355" y="181002"/>
            <a:ext cx="3570621" cy="369332"/>
          </a:xfrm>
          <a:prstGeom prst="rect">
            <a:avLst/>
          </a:prstGeom>
        </p:spPr>
        <p:txBody>
          <a:bodyPr wrap="none">
            <a:spAutoFit/>
          </a:bodyPr>
          <a:lstStyle/>
          <a:p>
            <a:pPr algn="ctr"/>
            <a:r>
              <a:rPr lang="en-US" dirty="0"/>
              <a:t>Luncheon for Past Presidents (1966)</a:t>
            </a:r>
          </a:p>
        </p:txBody>
      </p:sp>
    </p:spTree>
    <p:extLst>
      <p:ext uri="{BB962C8B-B14F-4D97-AF65-F5344CB8AC3E}">
        <p14:creationId xmlns:p14="http://schemas.microsoft.com/office/powerpoint/2010/main" val="1323279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hode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959513"/>
            <a:ext cx="3648040" cy="4732481"/>
          </a:xfrm>
          <a:prstGeom prst="rect">
            <a:avLst/>
          </a:prstGeom>
        </p:spPr>
      </p:pic>
      <p:sp>
        <p:nvSpPr>
          <p:cNvPr id="6" name="TextBox 5"/>
          <p:cNvSpPr txBox="1"/>
          <p:nvPr/>
        </p:nvSpPr>
        <p:spPr>
          <a:xfrm>
            <a:off x="4532691" y="1241953"/>
            <a:ext cx="4021666" cy="3970318"/>
          </a:xfrm>
          <a:prstGeom prst="rect">
            <a:avLst/>
          </a:prstGeom>
          <a:noFill/>
        </p:spPr>
        <p:txBody>
          <a:bodyPr wrap="square" rtlCol="0">
            <a:spAutoFit/>
          </a:bodyPr>
          <a:lstStyle/>
          <a:p>
            <a:r>
              <a:rPr lang="en-US" dirty="0" smtClean="0"/>
              <a:t>“Miss Cynthia Rhodes was the first to receive Columbian Women’s new award to that graduating senior woman who in her student life most nearly demonstrates the purpose of Columbian Women – a concern for scholarship, fellowship, and the development of the University.</a:t>
            </a:r>
          </a:p>
          <a:p>
            <a:endParaRPr lang="en-US" dirty="0"/>
          </a:p>
          <a:p>
            <a:r>
              <a:rPr lang="en-US" dirty="0" smtClean="0"/>
              <a:t>At the Awards Tea in </a:t>
            </a:r>
            <a:r>
              <a:rPr lang="en-US" dirty="0" err="1" smtClean="0"/>
              <a:t>Lisner</a:t>
            </a:r>
            <a:r>
              <a:rPr lang="en-US" dirty="0" smtClean="0"/>
              <a:t> Auditorium lounge on June 5, 1961, with Mrs. Charles W. </a:t>
            </a:r>
            <a:r>
              <a:rPr lang="en-US" dirty="0" err="1" smtClean="0"/>
              <a:t>Ihle</a:t>
            </a:r>
            <a:r>
              <a:rPr lang="en-US" dirty="0" smtClean="0"/>
              <a:t>, retiring President of Columbian Women making the presentation.”                    </a:t>
            </a:r>
            <a:r>
              <a:rPr lang="en-US" i="1" dirty="0" smtClean="0"/>
              <a:t>  </a:t>
            </a:r>
            <a:r>
              <a:rPr lang="en-US" sz="1400" i="1" dirty="0" smtClean="0"/>
              <a:t>-caption on back</a:t>
            </a:r>
            <a:endParaRPr lang="en-US" sz="1400" i="1" dirty="0"/>
          </a:p>
        </p:txBody>
      </p:sp>
    </p:spTree>
    <p:extLst>
      <p:ext uri="{BB962C8B-B14F-4D97-AF65-F5344CB8AC3E}">
        <p14:creationId xmlns:p14="http://schemas.microsoft.com/office/powerpoint/2010/main" val="629539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Fundraising for Library (1902)</a:t>
            </a:r>
            <a:endParaRPr lang="en-US" dirty="0"/>
          </a:p>
        </p:txBody>
      </p:sp>
      <p:pic>
        <p:nvPicPr>
          <p:cNvPr id="4" name="Picture 3" descr="ColumbianWomen1894-1924_002.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6633" y="1714851"/>
            <a:ext cx="3302284" cy="4296482"/>
          </a:xfrm>
          <a:prstGeom prst="rect">
            <a:avLst/>
          </a:prstGeom>
        </p:spPr>
      </p:pic>
      <p:pic>
        <p:nvPicPr>
          <p:cNvPr id="5" name="Picture 4" descr="ColumbianWomen1894-1924_001.t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5842" y="2418292"/>
            <a:ext cx="2330132" cy="3264958"/>
          </a:xfrm>
          <a:prstGeom prst="rect">
            <a:avLst/>
          </a:prstGeom>
        </p:spPr>
      </p:pic>
      <p:pic>
        <p:nvPicPr>
          <p:cNvPr id="6" name="Picture 5" descr="ColumbianWomen1894-1924_003.t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7370" y="2127250"/>
            <a:ext cx="2546220" cy="3693583"/>
          </a:xfrm>
          <a:prstGeom prst="rect">
            <a:avLst/>
          </a:prstGeom>
        </p:spPr>
      </p:pic>
    </p:spTree>
    <p:extLst>
      <p:ext uri="{BB962C8B-B14F-4D97-AF65-F5344CB8AC3E}">
        <p14:creationId xmlns:p14="http://schemas.microsoft.com/office/powerpoint/2010/main" val="944231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nezuel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5116" y="650421"/>
            <a:ext cx="2214624" cy="2850243"/>
          </a:xfrm>
          <a:prstGeom prst="rect">
            <a:avLst/>
          </a:prstGeom>
        </p:spPr>
      </p:pic>
      <p:pic>
        <p:nvPicPr>
          <p:cNvPr id="6" name="Picture 5"/>
          <p:cNvPicPr>
            <a:picLocks noChangeAspect="1"/>
          </p:cNvPicPr>
          <p:nvPr/>
        </p:nvPicPr>
        <p:blipFill>
          <a:blip r:embed="rId3"/>
          <a:stretch>
            <a:fillRect/>
          </a:stretch>
        </p:blipFill>
        <p:spPr>
          <a:xfrm>
            <a:off x="262036" y="4169117"/>
            <a:ext cx="3465286" cy="24257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5881" y="1141186"/>
            <a:ext cx="3200919" cy="2240643"/>
          </a:xfrm>
          <a:prstGeom prst="rect">
            <a:avLst/>
          </a:prstGeom>
        </p:spPr>
      </p:pic>
      <p:pic>
        <p:nvPicPr>
          <p:cNvPr id="8" name="Picture 7"/>
          <p:cNvPicPr>
            <a:picLocks noChangeAspect="1"/>
          </p:cNvPicPr>
          <p:nvPr/>
        </p:nvPicPr>
        <p:blipFill>
          <a:blip r:embed="rId5"/>
          <a:stretch>
            <a:fillRect/>
          </a:stretch>
        </p:blipFill>
        <p:spPr>
          <a:xfrm>
            <a:off x="5187822" y="4036605"/>
            <a:ext cx="3498978" cy="2449285"/>
          </a:xfrm>
          <a:prstGeom prst="rect">
            <a:avLst/>
          </a:prstGeom>
        </p:spPr>
      </p:pic>
      <p:sp>
        <p:nvSpPr>
          <p:cNvPr id="9" name="TextBox 8"/>
          <p:cNvSpPr txBox="1"/>
          <p:nvPr/>
        </p:nvSpPr>
        <p:spPr>
          <a:xfrm>
            <a:off x="725116" y="3667273"/>
            <a:ext cx="2789173" cy="369332"/>
          </a:xfrm>
          <a:prstGeom prst="rect">
            <a:avLst/>
          </a:prstGeom>
          <a:noFill/>
        </p:spPr>
        <p:txBody>
          <a:bodyPr wrap="square" rtlCol="0">
            <a:spAutoFit/>
          </a:bodyPr>
          <a:lstStyle/>
          <a:p>
            <a:r>
              <a:rPr lang="en-US" dirty="0" smtClean="0"/>
              <a:t>Embassy of Venezuela</a:t>
            </a:r>
            <a:endParaRPr lang="en-US" dirty="0"/>
          </a:p>
        </p:txBody>
      </p:sp>
      <p:sp>
        <p:nvSpPr>
          <p:cNvPr id="11" name="TextBox 10"/>
          <p:cNvSpPr txBox="1"/>
          <p:nvPr/>
        </p:nvSpPr>
        <p:spPr>
          <a:xfrm>
            <a:off x="4025381" y="2075543"/>
            <a:ext cx="1460500" cy="646331"/>
          </a:xfrm>
          <a:prstGeom prst="rect">
            <a:avLst/>
          </a:prstGeom>
          <a:noFill/>
        </p:spPr>
        <p:txBody>
          <a:bodyPr wrap="square" rtlCol="0">
            <a:spAutoFit/>
          </a:bodyPr>
          <a:lstStyle/>
          <a:p>
            <a:r>
              <a:rPr lang="en-US" dirty="0" smtClean="0"/>
              <a:t>Embassy of Pakistan</a:t>
            </a:r>
            <a:endParaRPr lang="en-US" dirty="0"/>
          </a:p>
        </p:txBody>
      </p:sp>
      <p:sp>
        <p:nvSpPr>
          <p:cNvPr id="12" name="TextBox 11"/>
          <p:cNvSpPr txBox="1"/>
          <p:nvPr/>
        </p:nvSpPr>
        <p:spPr>
          <a:xfrm>
            <a:off x="3854322" y="4800321"/>
            <a:ext cx="1460500" cy="646331"/>
          </a:xfrm>
          <a:prstGeom prst="rect">
            <a:avLst/>
          </a:prstGeom>
          <a:noFill/>
        </p:spPr>
        <p:txBody>
          <a:bodyPr wrap="square" rtlCol="0">
            <a:spAutoFit/>
          </a:bodyPr>
          <a:lstStyle/>
          <a:p>
            <a:r>
              <a:rPr lang="en-US" dirty="0" smtClean="0"/>
              <a:t>Embassy of Chile</a:t>
            </a:r>
            <a:endParaRPr lang="en-US" dirty="0"/>
          </a:p>
        </p:txBody>
      </p:sp>
      <p:sp>
        <p:nvSpPr>
          <p:cNvPr id="13" name="Title 12"/>
          <p:cNvSpPr>
            <a:spLocks noGrp="1"/>
          </p:cNvSpPr>
          <p:nvPr>
            <p:ph type="title"/>
          </p:nvPr>
        </p:nvSpPr>
        <p:spPr>
          <a:xfrm>
            <a:off x="2939740" y="50119"/>
            <a:ext cx="4154117" cy="866548"/>
          </a:xfrm>
        </p:spPr>
        <p:txBody>
          <a:bodyPr>
            <a:noAutofit/>
          </a:bodyPr>
          <a:lstStyle/>
          <a:p>
            <a:r>
              <a:rPr lang="en-US" sz="3200" dirty="0" smtClean="0"/>
              <a:t>Tour of Embassies</a:t>
            </a:r>
            <a:br>
              <a:rPr lang="en-US" sz="3200" dirty="0" smtClean="0"/>
            </a:br>
            <a:r>
              <a:rPr lang="en-US" sz="3200" dirty="0" smtClean="0"/>
              <a:t>April 27, 1974</a:t>
            </a:r>
            <a:endParaRPr lang="en-US" sz="3200" dirty="0"/>
          </a:p>
        </p:txBody>
      </p:sp>
    </p:spTree>
    <p:extLst>
      <p:ext uri="{BB962C8B-B14F-4D97-AF65-F5344CB8AC3E}">
        <p14:creationId xmlns:p14="http://schemas.microsoft.com/office/powerpoint/2010/main" val="2767375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6153"/>
          </a:xfrm>
        </p:spPr>
        <p:txBody>
          <a:bodyPr>
            <a:normAutofit fontScale="90000"/>
          </a:bodyPr>
          <a:lstStyle/>
          <a:p>
            <a:r>
              <a:rPr lang="en-US" dirty="0" smtClean="0"/>
              <a:t>Jesse </a:t>
            </a:r>
            <a:r>
              <a:rPr lang="en-US" dirty="0" err="1" smtClean="0"/>
              <a:t>Fant</a:t>
            </a:r>
            <a:r>
              <a:rPr lang="en-US" dirty="0" smtClean="0"/>
              <a:t> Evans (1890-1966)</a:t>
            </a:r>
            <a:endParaRPr lang="en-US" dirty="0"/>
          </a:p>
        </p:txBody>
      </p:sp>
      <p:pic>
        <p:nvPicPr>
          <p:cNvPr id="4" name="Picture 3" descr="200px-Evans_jess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4922" y="1219214"/>
            <a:ext cx="3059510" cy="4237422"/>
          </a:xfrm>
          <a:prstGeom prst="rect">
            <a:avLst/>
          </a:prstGeom>
        </p:spPr>
      </p:pic>
      <p:pic>
        <p:nvPicPr>
          <p:cNvPr id="5" name="Picture 4" descr="JesseFantEvan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1183" y="2764158"/>
            <a:ext cx="4726805" cy="4093842"/>
          </a:xfrm>
          <a:prstGeom prst="rect">
            <a:avLst/>
          </a:prstGeom>
        </p:spPr>
      </p:pic>
      <p:sp>
        <p:nvSpPr>
          <p:cNvPr id="6" name="TextBox 5"/>
          <p:cNvSpPr txBox="1"/>
          <p:nvPr/>
        </p:nvSpPr>
        <p:spPr>
          <a:xfrm>
            <a:off x="3981775" y="1020791"/>
            <a:ext cx="5162225" cy="1754327"/>
          </a:xfrm>
          <a:prstGeom prst="rect">
            <a:avLst/>
          </a:prstGeom>
          <a:noFill/>
        </p:spPr>
        <p:txBody>
          <a:bodyPr wrap="square" rtlCol="0">
            <a:spAutoFit/>
          </a:bodyPr>
          <a:lstStyle/>
          <a:p>
            <a:pPr marL="285750" indent="-285750">
              <a:buFont typeface="Arial"/>
              <a:buChar char="•"/>
            </a:pPr>
            <a:r>
              <a:rPr lang="en-US" dirty="0" smtClean="0"/>
              <a:t>Honorary member of Columbian Women</a:t>
            </a:r>
          </a:p>
          <a:p>
            <a:pPr marL="285750" indent="-285750">
              <a:buFont typeface="Arial"/>
              <a:buChar char="•"/>
            </a:pPr>
            <a:r>
              <a:rPr lang="en-US" dirty="0"/>
              <a:t>P</a:t>
            </a:r>
            <a:r>
              <a:rPr lang="en-US" dirty="0" smtClean="0"/>
              <a:t>rominent in Washington professional and citizens’ activities</a:t>
            </a:r>
          </a:p>
          <a:p>
            <a:pPr marL="285750" indent="-285750">
              <a:buFont typeface="Arial"/>
              <a:buChar char="•"/>
            </a:pPr>
            <a:r>
              <a:rPr lang="en-US" dirty="0" smtClean="0"/>
              <a:t>Vice President of the 20</a:t>
            </a:r>
            <a:r>
              <a:rPr lang="en-US" baseline="30000" dirty="0" smtClean="0"/>
              <a:t>th</a:t>
            </a:r>
            <a:r>
              <a:rPr lang="en-US" dirty="0" smtClean="0"/>
              <a:t> Century Club</a:t>
            </a:r>
          </a:p>
          <a:p>
            <a:pPr marL="285750" indent="-285750">
              <a:buFont typeface="Arial"/>
              <a:buChar char="•"/>
            </a:pPr>
            <a:r>
              <a:rPr lang="en-US" dirty="0" smtClean="0"/>
              <a:t>Her  feature column was printed in </a:t>
            </a:r>
            <a:r>
              <a:rPr lang="en-US" i="1" dirty="0" smtClean="0"/>
              <a:t>The Washington Star</a:t>
            </a:r>
            <a:endParaRPr lang="en-US" i="1" dirty="0"/>
          </a:p>
        </p:txBody>
      </p:sp>
    </p:spTree>
    <p:extLst>
      <p:ext uri="{BB962C8B-B14F-4D97-AF65-F5344CB8AC3E}">
        <p14:creationId xmlns:p14="http://schemas.microsoft.com/office/powerpoint/2010/main" val="938034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516" y="274638"/>
            <a:ext cx="4722401" cy="1143000"/>
          </a:xfrm>
        </p:spPr>
        <p:txBody>
          <a:bodyPr>
            <a:normAutofit fontScale="90000"/>
          </a:bodyPr>
          <a:lstStyle/>
          <a:p>
            <a:r>
              <a:rPr lang="en-US" dirty="0" smtClean="0"/>
              <a:t>Anna </a:t>
            </a:r>
            <a:r>
              <a:rPr lang="en-US" dirty="0" err="1" smtClean="0"/>
              <a:t>Kelton</a:t>
            </a:r>
            <a:r>
              <a:rPr lang="en-US" dirty="0" smtClean="0"/>
              <a:t> Wiley </a:t>
            </a:r>
            <a:br>
              <a:rPr lang="en-US" dirty="0" smtClean="0"/>
            </a:br>
            <a:r>
              <a:rPr lang="en-US" sz="3600" dirty="0" smtClean="0"/>
              <a:t>(1877-1964)</a:t>
            </a:r>
            <a:endParaRPr lang="en-US" sz="3600" dirty="0"/>
          </a:p>
        </p:txBody>
      </p:sp>
      <p:sp>
        <p:nvSpPr>
          <p:cNvPr id="3" name="Content Placeholder 2"/>
          <p:cNvSpPr>
            <a:spLocks noGrp="1"/>
          </p:cNvSpPr>
          <p:nvPr>
            <p:ph idx="1"/>
          </p:nvPr>
        </p:nvSpPr>
        <p:spPr>
          <a:xfrm>
            <a:off x="173193" y="1655419"/>
            <a:ext cx="3382807" cy="4948581"/>
          </a:xfrm>
        </p:spPr>
        <p:txBody>
          <a:bodyPr>
            <a:normAutofit fontScale="92500" lnSpcReduction="10000"/>
          </a:bodyPr>
          <a:lstStyle/>
          <a:p>
            <a:r>
              <a:rPr lang="en-US" sz="2400" dirty="0" smtClean="0"/>
              <a:t>President of Columbian Women from 1927-29</a:t>
            </a:r>
          </a:p>
          <a:p>
            <a:r>
              <a:rPr lang="en-US" sz="2400" dirty="0"/>
              <a:t>A</a:t>
            </a:r>
            <a:r>
              <a:rPr lang="en-US" sz="2400" dirty="0" smtClean="0"/>
              <a:t>rrested and jailed in 1917 for “obstructing traffic” on Pennsylvania Avenue after picketing the White House along with 217 suffragettes</a:t>
            </a:r>
          </a:p>
          <a:p>
            <a:r>
              <a:rPr lang="en-US" sz="2400" dirty="0" smtClean="0"/>
              <a:t>Chairwoman of the National Women’s Party and edited its publication, </a:t>
            </a:r>
            <a:r>
              <a:rPr lang="en-US" sz="2400" i="1" dirty="0" smtClean="0"/>
              <a:t>Equal Rights</a:t>
            </a:r>
            <a:endParaRPr lang="en-US" sz="2400" dirty="0" smtClean="0"/>
          </a:p>
          <a:p>
            <a:r>
              <a:rPr lang="en-US" sz="2400" dirty="0"/>
              <a:t>P</a:t>
            </a:r>
            <a:r>
              <a:rPr lang="en-US" sz="2400" dirty="0" smtClean="0"/>
              <a:t>resident of the American Pure Food League</a:t>
            </a:r>
            <a:endParaRPr lang="en-US" sz="2400"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6000" y="2962982"/>
            <a:ext cx="2708917" cy="3641018"/>
          </a:xfrm>
          <a:prstGeom prst="rect">
            <a:avLst/>
          </a:prstGeom>
        </p:spPr>
      </p:pic>
      <p:pic>
        <p:nvPicPr>
          <p:cNvPr id="6" name="Picture 5"/>
          <p:cNvPicPr>
            <a:picLocks noChangeAspect="1"/>
          </p:cNvPicPr>
          <p:nvPr/>
        </p:nvPicPr>
        <p:blipFill>
          <a:blip r:embed="rId3"/>
          <a:stretch>
            <a:fillRect/>
          </a:stretch>
        </p:blipFill>
        <p:spPr>
          <a:xfrm>
            <a:off x="5894917" y="91440"/>
            <a:ext cx="3175000" cy="3873500"/>
          </a:xfrm>
          <a:prstGeom prst="rect">
            <a:avLst/>
          </a:prstGeom>
        </p:spPr>
      </p:pic>
      <p:sp>
        <p:nvSpPr>
          <p:cNvPr id="8" name="TextBox 7"/>
          <p:cNvSpPr txBox="1"/>
          <p:nvPr/>
        </p:nvSpPr>
        <p:spPr>
          <a:xfrm>
            <a:off x="6554120" y="4036060"/>
            <a:ext cx="2407000" cy="1200329"/>
          </a:xfrm>
          <a:prstGeom prst="rect">
            <a:avLst/>
          </a:prstGeom>
          <a:noFill/>
        </p:spPr>
        <p:txBody>
          <a:bodyPr wrap="square" rtlCol="0">
            <a:spAutoFit/>
          </a:bodyPr>
          <a:lstStyle/>
          <a:p>
            <a:r>
              <a:rPr lang="en-US" dirty="0"/>
              <a:t>Studio portrait of </a:t>
            </a:r>
            <a:r>
              <a:rPr lang="en-US" dirty="0" smtClean="0"/>
              <a:t>Anna </a:t>
            </a:r>
            <a:r>
              <a:rPr lang="en-US" dirty="0" err="1"/>
              <a:t>Kelton</a:t>
            </a:r>
            <a:r>
              <a:rPr lang="en-US" dirty="0"/>
              <a:t> Wiley, </a:t>
            </a:r>
            <a:r>
              <a:rPr lang="en-US" dirty="0" smtClean="0"/>
              <a:t>with </a:t>
            </a:r>
            <a:r>
              <a:rPr lang="en-US" dirty="0"/>
              <a:t>sons John Preston Wiley </a:t>
            </a:r>
            <a:r>
              <a:rPr lang="en-US" dirty="0" smtClean="0"/>
              <a:t>and </a:t>
            </a:r>
            <a:r>
              <a:rPr lang="en-US" dirty="0"/>
              <a:t>Harvey W. Wiley, Jr. </a:t>
            </a:r>
          </a:p>
        </p:txBody>
      </p:sp>
    </p:spTree>
    <p:extLst>
      <p:ext uri="{BB962C8B-B14F-4D97-AF65-F5344CB8AC3E}">
        <p14:creationId xmlns:p14="http://schemas.microsoft.com/office/powerpoint/2010/main" val="2481339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6649</TotalTime>
  <Words>1039</Words>
  <Application>Microsoft Office PowerPoint</Application>
  <PresentationFormat>On-screen Show (4:3)</PresentationFormat>
  <Paragraphs>84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Black</vt:lpstr>
      <vt:lpstr>The Columbian Women:  A Historical Sketch</vt:lpstr>
      <vt:lpstr>Introduction</vt:lpstr>
      <vt:lpstr>PowerPoint Presentation</vt:lpstr>
      <vt:lpstr>PowerPoint Presentation</vt:lpstr>
      <vt:lpstr>PowerPoint Presentation</vt:lpstr>
      <vt:lpstr>Fundraising for Library (1902)</vt:lpstr>
      <vt:lpstr>Tour of Embassies April 27, 1974</vt:lpstr>
      <vt:lpstr>Jesse Fant Evans (1890-1966)</vt:lpstr>
      <vt:lpstr>Anna Kelton Wiley  (1877-1964)</vt:lpstr>
      <vt:lpstr>Jacqueline Cochran (1906-1980)</vt:lpstr>
      <vt:lpstr>Eva B. Adams (1908-1991)</vt:lpstr>
      <vt:lpstr>Dorothy Betts Marvin</vt:lpstr>
      <vt:lpstr>Hazel Smallwood Hanback (1918-2008)</vt:lpstr>
      <vt:lpstr>Jackie Ronne  (1919-2009)</vt:lpstr>
      <vt:lpstr>Other Notable Members</vt:lpstr>
      <vt:lpstr>Speakers and Honorees (to name a few)</vt:lpstr>
      <vt:lpstr>Madame Curie’s visit to D.C. (1921)</vt:lpstr>
      <vt:lpstr>Suffrage Memorial</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Eden Orelove</dc:creator>
  <cp:lastModifiedBy>Ramona Stoltz</cp:lastModifiedBy>
  <cp:revision>64</cp:revision>
  <dcterms:created xsi:type="dcterms:W3CDTF">2014-04-11T19:11:55Z</dcterms:created>
  <dcterms:modified xsi:type="dcterms:W3CDTF">2015-03-06T20:57:41Z</dcterms:modified>
</cp:coreProperties>
</file>